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52"/>
  </p:notesMasterIdLst>
  <p:sldIdLst>
    <p:sldId id="1014" r:id="rId2"/>
    <p:sldId id="1016" r:id="rId3"/>
    <p:sldId id="1153" r:id="rId4"/>
    <p:sldId id="1286" r:id="rId5"/>
    <p:sldId id="1287" r:id="rId6"/>
    <p:sldId id="609" r:id="rId7"/>
    <p:sldId id="610" r:id="rId8"/>
    <p:sldId id="611" r:id="rId9"/>
    <p:sldId id="612" r:id="rId10"/>
    <p:sldId id="613" r:id="rId11"/>
    <p:sldId id="614" r:id="rId12"/>
    <p:sldId id="618" r:id="rId13"/>
    <p:sldId id="619" r:id="rId14"/>
    <p:sldId id="620" r:id="rId15"/>
    <p:sldId id="621" r:id="rId16"/>
    <p:sldId id="617" r:id="rId17"/>
    <p:sldId id="839" r:id="rId18"/>
    <p:sldId id="1056" r:id="rId19"/>
    <p:sldId id="1316" r:id="rId20"/>
    <p:sldId id="1144" r:id="rId21"/>
    <p:sldId id="1152" r:id="rId22"/>
    <p:sldId id="1288" r:id="rId23"/>
    <p:sldId id="1293" r:id="rId24"/>
    <p:sldId id="1289" r:id="rId25"/>
    <p:sldId id="1290" r:id="rId26"/>
    <p:sldId id="1292" r:id="rId27"/>
    <p:sldId id="1294" r:id="rId28"/>
    <p:sldId id="1305" r:id="rId29"/>
    <p:sldId id="1295" r:id="rId30"/>
    <p:sldId id="1369" r:id="rId31"/>
    <p:sldId id="1306" r:id="rId32"/>
    <p:sldId id="1367" r:id="rId33"/>
    <p:sldId id="1315" r:id="rId34"/>
    <p:sldId id="1308" r:id="rId35"/>
    <p:sldId id="1309" r:id="rId36"/>
    <p:sldId id="1318" r:id="rId37"/>
    <p:sldId id="1310" r:id="rId38"/>
    <p:sldId id="1317" r:id="rId39"/>
    <p:sldId id="1370" r:id="rId40"/>
    <p:sldId id="1398" r:id="rId41"/>
    <p:sldId id="864" r:id="rId42"/>
    <p:sldId id="865" r:id="rId43"/>
    <p:sldId id="866" r:id="rId44"/>
    <p:sldId id="867" r:id="rId45"/>
    <p:sldId id="1399" r:id="rId46"/>
    <p:sldId id="868" r:id="rId47"/>
    <p:sldId id="1319" r:id="rId48"/>
    <p:sldId id="1307" r:id="rId49"/>
    <p:sldId id="1297" r:id="rId50"/>
    <p:sldId id="1298" r:id="rId51"/>
    <p:sldId id="1299" r:id="rId52"/>
    <p:sldId id="1300" r:id="rId53"/>
    <p:sldId id="1397" r:id="rId54"/>
    <p:sldId id="1320" r:id="rId55"/>
    <p:sldId id="1321" r:id="rId56"/>
    <p:sldId id="1322" r:id="rId57"/>
    <p:sldId id="1323" r:id="rId58"/>
    <p:sldId id="1324" r:id="rId59"/>
    <p:sldId id="1325" r:id="rId60"/>
    <p:sldId id="1326" r:id="rId61"/>
    <p:sldId id="1327" r:id="rId62"/>
    <p:sldId id="1328" r:id="rId63"/>
    <p:sldId id="1329" r:id="rId64"/>
    <p:sldId id="1330" r:id="rId65"/>
    <p:sldId id="1331" r:id="rId66"/>
    <p:sldId id="1332" r:id="rId67"/>
    <p:sldId id="1333" r:id="rId68"/>
    <p:sldId id="1347" r:id="rId69"/>
    <p:sldId id="1334" r:id="rId70"/>
    <p:sldId id="1356" r:id="rId71"/>
    <p:sldId id="1348" r:id="rId72"/>
    <p:sldId id="1349" r:id="rId73"/>
    <p:sldId id="1336" r:id="rId74"/>
    <p:sldId id="1350" r:id="rId75"/>
    <p:sldId id="1337" r:id="rId76"/>
    <p:sldId id="1352" r:id="rId77"/>
    <p:sldId id="1338" r:id="rId78"/>
    <p:sldId id="1353" r:id="rId79"/>
    <p:sldId id="1339" r:id="rId80"/>
    <p:sldId id="1354" r:id="rId81"/>
    <p:sldId id="1340" r:id="rId82"/>
    <p:sldId id="1355" r:id="rId83"/>
    <p:sldId id="1341" r:id="rId84"/>
    <p:sldId id="1358" r:id="rId85"/>
    <p:sldId id="1342" r:id="rId86"/>
    <p:sldId id="1359" r:id="rId87"/>
    <p:sldId id="1343" r:id="rId88"/>
    <p:sldId id="1344" r:id="rId89"/>
    <p:sldId id="1346" r:id="rId90"/>
    <p:sldId id="1360" r:id="rId91"/>
    <p:sldId id="1361" r:id="rId92"/>
    <p:sldId id="1362" r:id="rId93"/>
    <p:sldId id="1363" r:id="rId94"/>
    <p:sldId id="1364" r:id="rId95"/>
    <p:sldId id="1365" r:id="rId96"/>
    <p:sldId id="1366" r:id="rId97"/>
    <p:sldId id="1204" r:id="rId98"/>
    <p:sldId id="1194" r:id="rId99"/>
    <p:sldId id="1195" r:id="rId100"/>
    <p:sldId id="1196" r:id="rId101"/>
    <p:sldId id="1209" r:id="rId102"/>
    <p:sldId id="1206" r:id="rId103"/>
    <p:sldId id="1215" r:id="rId104"/>
    <p:sldId id="1205" r:id="rId105"/>
    <p:sldId id="1210" r:id="rId106"/>
    <p:sldId id="1211" r:id="rId107"/>
    <p:sldId id="1212" r:id="rId108"/>
    <p:sldId id="1213" r:id="rId109"/>
    <p:sldId id="1214" r:id="rId110"/>
    <p:sldId id="1368" r:id="rId111"/>
    <p:sldId id="1302" r:id="rId112"/>
    <p:sldId id="1373" r:id="rId113"/>
    <p:sldId id="1372" r:id="rId114"/>
    <p:sldId id="1374" r:id="rId115"/>
    <p:sldId id="830" r:id="rId116"/>
    <p:sldId id="1303" r:id="rId117"/>
    <p:sldId id="1304" r:id="rId118"/>
    <p:sldId id="1375" r:id="rId119"/>
    <p:sldId id="1207" r:id="rId120"/>
    <p:sldId id="1404" r:id="rId121"/>
    <p:sldId id="1405" r:id="rId122"/>
    <p:sldId id="1406" r:id="rId123"/>
    <p:sldId id="1407" r:id="rId124"/>
    <p:sldId id="1408" r:id="rId125"/>
    <p:sldId id="1409" r:id="rId126"/>
    <p:sldId id="1410" r:id="rId127"/>
    <p:sldId id="1411" r:id="rId128"/>
    <p:sldId id="1403" r:id="rId129"/>
    <p:sldId id="1376" r:id="rId130"/>
    <p:sldId id="1377" r:id="rId131"/>
    <p:sldId id="1401" r:id="rId132"/>
    <p:sldId id="1402" r:id="rId133"/>
    <p:sldId id="1378" r:id="rId134"/>
    <p:sldId id="1379" r:id="rId135"/>
    <p:sldId id="1242" r:id="rId136"/>
    <p:sldId id="1243" r:id="rId137"/>
    <p:sldId id="1244" r:id="rId138"/>
    <p:sldId id="1245" r:id="rId139"/>
    <p:sldId id="1246" r:id="rId140"/>
    <p:sldId id="1247" r:id="rId141"/>
    <p:sldId id="1248" r:id="rId142"/>
    <p:sldId id="1249" r:id="rId143"/>
    <p:sldId id="1253" r:id="rId144"/>
    <p:sldId id="1256" r:id="rId145"/>
    <p:sldId id="1255" r:id="rId146"/>
    <p:sldId id="1257" r:id="rId147"/>
    <p:sldId id="1226" r:id="rId148"/>
    <p:sldId id="1218" r:id="rId149"/>
    <p:sldId id="1219" r:id="rId150"/>
    <p:sldId id="1260" r:id="rId1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 autoAdjust="0"/>
    <p:restoredTop sz="94944" autoAdjust="0"/>
  </p:normalViewPr>
  <p:slideViewPr>
    <p:cSldViewPr snapToGrid="0">
      <p:cViewPr varScale="1">
        <p:scale>
          <a:sx n="149" d="100"/>
          <a:sy n="149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4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10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1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26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0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6/29/24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42.png"/><Relationship Id="rId4" Type="http://schemas.openxmlformats.org/officeDocument/2006/relationships/image" Target="../media/image7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4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4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4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3127073" y="2226768"/>
            <a:ext cx="623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AI</a:t>
            </a:r>
            <a:r>
              <a:rPr kumimoji="1" lang="ko-KR" altLang="en-US" sz="8000" dirty="0">
                <a:solidFill>
                  <a:schemeClr val="bg1"/>
                </a:solidFill>
              </a:rPr>
              <a:t>의 이해</a:t>
            </a:r>
            <a:endParaRPr kumimoji="1" lang="en-US" altLang="ko-KR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26" y="325751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CE0CC282-0FD5-E5EA-DF99-584F6A9DD89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안전하지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안전성에 대한 보장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보장은 못하면서 기술 보고서에 많이 언급된다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반증이다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홈페이지 주 메뉴중 하나가 </a:t>
            </a:r>
            <a:r>
              <a:rPr kumimoji="1" lang="en-US" altLang="ko-KR" dirty="0"/>
              <a:t>‘Safety’</a:t>
            </a:r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AE4A9-1296-2681-44A9-01AEFB63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4001294"/>
            <a:ext cx="5435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94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의료용 사용 불허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다음이 허용되지 않음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건강 상태를 얘기하는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치료 방법을 제공하는 것</a:t>
            </a:r>
            <a:endParaRPr kumimoji="1" lang="en-US" altLang="ko-KR" dirty="0"/>
          </a:p>
          <a:p>
            <a:r>
              <a:rPr kumimoji="1" lang="ko-KR" altLang="en-US" dirty="0"/>
              <a:t>환자가 직접 받을 응답에 사용하면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49B68-9265-EA59-D3F5-04032E60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21" y="3928533"/>
            <a:ext cx="7367913" cy="215476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26620-8118-75B3-891E-A86474777B8F}"/>
              </a:ext>
            </a:extLst>
          </p:cNvPr>
          <p:cNvSpPr txBox="1"/>
          <p:nvPr/>
        </p:nvSpPr>
        <p:spPr>
          <a:xfrm>
            <a:off x="6527801" y="6354375"/>
            <a:ext cx="4480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200"/>
              <a:t>from openai usage poliy : https://openai.com/policies/usage-policies</a:t>
            </a:r>
            <a:endParaRPr kumimoji="1" lang="ko-Kore-US" altLang="en-US" sz="1200"/>
          </a:p>
        </p:txBody>
      </p:sp>
    </p:spTree>
    <p:extLst>
      <p:ext uri="{BB962C8B-B14F-4D97-AF65-F5344CB8AC3E}">
        <p14:creationId xmlns:p14="http://schemas.microsoft.com/office/powerpoint/2010/main" val="2088430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답변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없었는데 있습니다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44ABF-698B-CFC7-5333-0886C67B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66" y="191366"/>
            <a:ext cx="6605206" cy="64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5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길이 제약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입력과 출력 길이에 제약이 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거의 극복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GPT-3.5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A4 4</a:t>
            </a:r>
            <a:r>
              <a:rPr kumimoji="1" lang="ko-KR" altLang="en-US" dirty="0"/>
              <a:t>장 정도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GPT-4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120</a:t>
            </a:r>
            <a:r>
              <a:rPr kumimoji="1" lang="ko-KR" altLang="en-US" dirty="0"/>
              <a:t>장 정도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43078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제한된 활용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CB8EF-DCD1-3596-CF43-0068C8C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57" y="1457402"/>
            <a:ext cx="9017643" cy="53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86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162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그래도 쓸만한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1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요약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0D90D-5D0F-61F6-9793-1ACB7DBA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83" y="276096"/>
            <a:ext cx="6187017" cy="45033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1BB8A-69E5-14EE-A800-B7A7E296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783" y="4914371"/>
            <a:ext cx="6187017" cy="186624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738813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기반 답변</a:t>
            </a:r>
            <a:endParaRPr kumimoji="1" lang="ko-Kore-US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7CABA6-403A-28F2-BEA1-CD8F08AC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66" y="593725"/>
            <a:ext cx="6492515" cy="380894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400BB-ECC0-8416-D7C6-8964E673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66" y="4741332"/>
            <a:ext cx="4492490" cy="182880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5908259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보고서 초안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F3351-F903-B160-5F75-0AE4D925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539749"/>
            <a:ext cx="6129867" cy="603755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475040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번역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48EB0-2871-9EB8-281A-CD2274AF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99" y="2003206"/>
            <a:ext cx="6798733" cy="45997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187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486" y="327759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35672A-AA0E-E8DE-5078-2611A6E2C4E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생성형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5E9939D-8D1D-1C15-35B4-896CEE37A8F3}"/>
              </a:ext>
            </a:extLst>
          </p:cNvPr>
          <p:cNvSpPr/>
          <p:nvPr/>
        </p:nvSpPr>
        <p:spPr>
          <a:xfrm>
            <a:off x="4296137" y="2432614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Encoder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특정 영상을 숫자로 인코딩</a:t>
            </a:r>
            <a:r>
              <a:rPr kumimoji="1" lang="en-US" altLang="ko-KR" dirty="0"/>
              <a:t>/</a:t>
            </a:r>
            <a:r>
              <a:rPr kumimoji="1" lang="ko-KR" altLang="en-US" dirty="0"/>
              <a:t>디코딩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229F4-3E41-ACFB-3E99-F9D5AE88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06" y="2176736"/>
            <a:ext cx="1600200" cy="1663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686056-DAFD-1141-0678-9DAF9E1A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7" y="4797753"/>
            <a:ext cx="1485900" cy="17399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D77E2F-B613-66EB-E84E-4A57684904A3}"/>
              </a:ext>
            </a:extLst>
          </p:cNvPr>
          <p:cNvCxnSpPr/>
          <p:nvPr/>
        </p:nvCxnSpPr>
        <p:spPr>
          <a:xfrm>
            <a:off x="3993931" y="2963917"/>
            <a:ext cx="2291255" cy="28378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8B34B6-90D7-580D-E057-56BDF0DFC402}"/>
              </a:ext>
            </a:extLst>
          </p:cNvPr>
          <p:cNvCxnSpPr>
            <a:cxnSpLocks/>
          </p:cNvCxnSpPr>
          <p:nvPr/>
        </p:nvCxnSpPr>
        <p:spPr>
          <a:xfrm>
            <a:off x="3796496" y="5567423"/>
            <a:ext cx="2465408" cy="18519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366496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값을 영상으로 매핑하는 디코더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99512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461961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값을 디코딩 하면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>
            <a:off x="6609144" y="3819645"/>
            <a:ext cx="247698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02C3B-5C77-8032-C8CE-EFF4D0E3E8B7}"/>
              </a:ext>
            </a:extLst>
          </p:cNvPr>
          <p:cNvSpPr txBox="1"/>
          <p:nvPr/>
        </p:nvSpPr>
        <p:spPr>
          <a:xfrm>
            <a:off x="9213448" y="3333509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5400"/>
              <a:t>?</a:t>
            </a:r>
            <a:endParaRPr kumimoji="1" lang="ko-Kore-US" altLang="en-US" sz="5400"/>
          </a:p>
        </p:txBody>
      </p:sp>
    </p:spTree>
    <p:extLst>
      <p:ext uri="{BB962C8B-B14F-4D97-AF65-F5344CB8AC3E}">
        <p14:creationId xmlns:p14="http://schemas.microsoft.com/office/powerpoint/2010/main" val="12374514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8" y="1891863"/>
            <a:ext cx="8030617" cy="3881465"/>
          </a:xfrm>
        </p:spPr>
      </p:pic>
      <p:sp>
        <p:nvSpPr>
          <p:cNvPr id="8" name="Shape 804"/>
          <p:cNvSpPr txBox="1"/>
          <p:nvPr/>
        </p:nvSpPr>
        <p:spPr>
          <a:xfrm>
            <a:off x="7966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D7AA73E-265C-A2E6-26AE-FF26A414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61703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E2AEC1-1915-05BD-28D1-F52AC1F5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49" y="1613383"/>
            <a:ext cx="6565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373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연구자 들이 보는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연속된 숫자들로 구성된 하나의 벡터로 본다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크기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당도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의 사과는 </a:t>
            </a:r>
            <a:r>
              <a:rPr kumimoji="1" lang="en-US" altLang="ko-KR" dirty="0"/>
              <a:t>(3,</a:t>
            </a:r>
            <a:r>
              <a:rPr kumimoji="1" lang="ko-KR" altLang="en-US" dirty="0"/>
              <a:t> </a:t>
            </a:r>
            <a:r>
              <a:rPr kumimoji="1" lang="en-US" altLang="ko-KR" dirty="0"/>
              <a:t>2)</a:t>
            </a:r>
          </a:p>
          <a:p>
            <a:r>
              <a:rPr kumimoji="1" lang="ko-KR" altLang="en-US" dirty="0"/>
              <a:t>그 벡터는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모든 영상은 벡터이다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100x100 </a:t>
            </a:r>
            <a:r>
              <a:rPr kumimoji="1" lang="ko-KR" altLang="en-US" dirty="0"/>
              <a:t>영상은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개의 숫자로 구성됨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</a:p>
        </p:txBody>
      </p:sp>
      <p:cxnSp>
        <p:nvCxnSpPr>
          <p:cNvPr id="4" name="Shape 416">
            <a:extLst>
              <a:ext uri="{FF2B5EF4-FFF2-40B4-BE49-F238E27FC236}">
                <a16:creationId xmlns:a16="http://schemas.microsoft.com/office/drawing/2014/main" id="{A9549E9B-9E06-E2BF-2390-8E9B8C6DC7F2}"/>
              </a:ext>
            </a:extLst>
          </p:cNvPr>
          <p:cNvCxnSpPr>
            <a:cxnSpLocks/>
          </p:cNvCxnSpPr>
          <p:nvPr/>
        </p:nvCxnSpPr>
        <p:spPr>
          <a:xfrm>
            <a:off x="8538645" y="4006100"/>
            <a:ext cx="2607776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" name="Shape 418">
            <a:extLst>
              <a:ext uri="{FF2B5EF4-FFF2-40B4-BE49-F238E27FC236}">
                <a16:creationId xmlns:a16="http://schemas.microsoft.com/office/drawing/2014/main" id="{E85A83DE-E93E-8820-0F4E-39828329D6CA}"/>
              </a:ext>
            </a:extLst>
          </p:cNvPr>
          <p:cNvCxnSpPr>
            <a:cxnSpLocks/>
          </p:cNvCxnSpPr>
          <p:nvPr/>
        </p:nvCxnSpPr>
        <p:spPr>
          <a:xfrm>
            <a:off x="8565256" y="2368627"/>
            <a:ext cx="0" cy="167093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469">
            <a:extLst>
              <a:ext uri="{FF2B5EF4-FFF2-40B4-BE49-F238E27FC236}">
                <a16:creationId xmlns:a16="http://schemas.microsoft.com/office/drawing/2014/main" id="{52A6EE83-075C-252C-243B-DF660CD99E86}"/>
              </a:ext>
            </a:extLst>
          </p:cNvPr>
          <p:cNvSpPr/>
          <p:nvPr/>
        </p:nvSpPr>
        <p:spPr>
          <a:xfrm>
            <a:off x="9922712" y="3118077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470">
            <a:extLst>
              <a:ext uri="{FF2B5EF4-FFF2-40B4-BE49-F238E27FC236}">
                <a16:creationId xmlns:a16="http://schemas.microsoft.com/office/drawing/2014/main" id="{3742FF29-943E-6857-6F47-8257B65222B0}"/>
              </a:ext>
            </a:extLst>
          </p:cNvPr>
          <p:cNvSpPr txBox="1"/>
          <p:nvPr/>
        </p:nvSpPr>
        <p:spPr>
          <a:xfrm>
            <a:off x="10126958" y="2885655"/>
            <a:ext cx="86899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-US" altLang="ko-KR" sz="2400" dirty="0"/>
              <a:t>3,</a:t>
            </a:r>
            <a:r>
              <a:rPr lang="ko-KR" altLang="en-US" sz="2400" dirty="0"/>
              <a:t> </a:t>
            </a:r>
            <a:r>
              <a:rPr lang="en-US" altLang="ko-KR" sz="2400" dirty="0"/>
              <a:t>2)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2379693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생성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 갯수가 아무리 많아도 그 점들 사이에는 공간이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공간의 데이터를 찾는 것이 생성형 </a:t>
            </a:r>
            <a:r>
              <a:rPr kumimoji="1" lang="en-US" altLang="ko-KR" dirty="0"/>
              <a:t>AI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7751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224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9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78" y="332223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160107" y="4547978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4BFA97-C361-1A3F-CCF0-930B3915853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3BC6B24-7718-081C-A3D5-0E0D0310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1" y="1875100"/>
            <a:ext cx="11145041" cy="47316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55109D-57BE-317C-634C-F0CC7080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CAD17D-5F6C-6ECD-E784-1FA6DA357018}"/>
              </a:ext>
            </a:extLst>
          </p:cNvPr>
          <p:cNvSpPr/>
          <p:nvPr/>
        </p:nvSpPr>
        <p:spPr>
          <a:xfrm>
            <a:off x="5891514" y="2096084"/>
            <a:ext cx="559057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F0276-385B-C2D9-0751-F698C2846C8F}"/>
              </a:ext>
            </a:extLst>
          </p:cNvPr>
          <p:cNvSpPr txBox="1"/>
          <p:nvPr/>
        </p:nvSpPr>
        <p:spPr>
          <a:xfrm>
            <a:off x="8148578" y="1678330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의 역할을 명시</a:t>
            </a:r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5C58C9-0CD1-81EB-3CBE-457CDCB468F1}"/>
              </a:ext>
            </a:extLst>
          </p:cNvPr>
          <p:cNvSpPr/>
          <p:nvPr/>
        </p:nvSpPr>
        <p:spPr>
          <a:xfrm>
            <a:off x="5872955" y="2873516"/>
            <a:ext cx="2229323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DA7BE-DF6A-5AAC-BFE9-C54870D7AFBE}"/>
              </a:ext>
            </a:extLst>
          </p:cNvPr>
          <p:cNvSpPr txBox="1"/>
          <p:nvPr/>
        </p:nvSpPr>
        <p:spPr>
          <a:xfrm>
            <a:off x="6865718" y="4018345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가 수행할 대상</a:t>
            </a:r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9823BC-2223-4967-930B-D123A711DD4D}"/>
              </a:ext>
            </a:extLst>
          </p:cNvPr>
          <p:cNvSpPr/>
          <p:nvPr/>
        </p:nvSpPr>
        <p:spPr>
          <a:xfrm>
            <a:off x="8803279" y="4982038"/>
            <a:ext cx="2632508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22A795F-E33B-4A1F-E886-F155F320F292}"/>
              </a:ext>
            </a:extLst>
          </p:cNvPr>
          <p:cNvCxnSpPr/>
          <p:nvPr/>
        </p:nvCxnSpPr>
        <p:spPr>
          <a:xfrm>
            <a:off x="8657863" y="4502552"/>
            <a:ext cx="567160" cy="358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3196C632-93DE-641F-56D1-F848E1C9343B}"/>
              </a:ext>
            </a:extLst>
          </p:cNvPr>
          <p:cNvCxnSpPr>
            <a:cxnSpLocks/>
          </p:cNvCxnSpPr>
          <p:nvPr/>
        </p:nvCxnSpPr>
        <p:spPr>
          <a:xfrm>
            <a:off x="7085635" y="3462759"/>
            <a:ext cx="461059" cy="518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390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DFA0-F348-C072-DA4A-242C6275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97606-CB01-34D9-75E0-3B092176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80" y="1891266"/>
            <a:ext cx="10335459" cy="4335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F84D2C-7765-EC55-EEA7-297E2EAE1E41}"/>
              </a:ext>
            </a:extLst>
          </p:cNvPr>
          <p:cNvSpPr/>
          <p:nvPr/>
        </p:nvSpPr>
        <p:spPr>
          <a:xfrm>
            <a:off x="4988689" y="2107659"/>
            <a:ext cx="613458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CFB11-99F5-7843-3214-E5083EF1C1F8}"/>
              </a:ext>
            </a:extLst>
          </p:cNvPr>
          <p:cNvSpPr/>
          <p:nvPr/>
        </p:nvSpPr>
        <p:spPr>
          <a:xfrm>
            <a:off x="4946981" y="2769344"/>
            <a:ext cx="1824210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CBE52F-0287-3D8F-30CA-D119E67A3B24}"/>
              </a:ext>
            </a:extLst>
          </p:cNvPr>
          <p:cNvSpPr/>
          <p:nvPr/>
        </p:nvSpPr>
        <p:spPr>
          <a:xfrm>
            <a:off x="9803756" y="4727395"/>
            <a:ext cx="1471915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2A2AD-9CD3-6310-FEA6-C2A63600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71" y="5665696"/>
            <a:ext cx="1708471" cy="858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17D79B-8907-8501-D80B-7BDE1BF98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397" y="3806624"/>
            <a:ext cx="1761844" cy="903744"/>
          </a:xfrm>
          <a:prstGeom prst="rect">
            <a:avLst/>
          </a:prstGeom>
        </p:spPr>
      </p:pic>
      <p:sp>
        <p:nvSpPr>
          <p:cNvPr id="12" name="Shape 804">
            <a:extLst>
              <a:ext uri="{FF2B5EF4-FFF2-40B4-BE49-F238E27FC236}">
                <a16:creationId xmlns:a16="http://schemas.microsoft.com/office/drawing/2014/main" id="{4D525BD9-EA11-FB9B-0B1C-21957269390A}"/>
              </a:ext>
            </a:extLst>
          </p:cNvPr>
          <p:cNvSpPr txBox="1"/>
          <p:nvPr/>
        </p:nvSpPr>
        <p:spPr>
          <a:xfrm>
            <a:off x="5269755" y="6349552"/>
            <a:ext cx="6061860" cy="3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000" dirty="0"/>
              <a:t>color code viewer : https://www.atatus.com/tools/color-code-viewer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EA1B0-C8C9-9230-CC6A-684A0D8A9C6F}"/>
              </a:ext>
            </a:extLst>
          </p:cNvPr>
          <p:cNvSpPr txBox="1"/>
          <p:nvPr/>
        </p:nvSpPr>
        <p:spPr>
          <a:xfrm>
            <a:off x="7396223" y="1551008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83625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1675E-25CB-5DB1-2450-42179BEC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04012-4812-0205-8CF1-4CA663F7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25" y="2037497"/>
            <a:ext cx="10279674" cy="42012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C337B3-C483-1F5A-72FE-26CAF48E4FE7}"/>
              </a:ext>
            </a:extLst>
          </p:cNvPr>
          <p:cNvSpPr/>
          <p:nvPr/>
        </p:nvSpPr>
        <p:spPr>
          <a:xfrm>
            <a:off x="6516547" y="2222338"/>
            <a:ext cx="4768770" cy="4051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75C0D9-72DB-8BE2-24CB-88327FABF2A2}"/>
              </a:ext>
            </a:extLst>
          </p:cNvPr>
          <p:cNvSpPr/>
          <p:nvPr/>
        </p:nvSpPr>
        <p:spPr>
          <a:xfrm>
            <a:off x="6532713" y="2827217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7BBB6C-FC2D-2D0F-6410-A91AA27C9475}"/>
              </a:ext>
            </a:extLst>
          </p:cNvPr>
          <p:cNvSpPr/>
          <p:nvPr/>
        </p:nvSpPr>
        <p:spPr>
          <a:xfrm>
            <a:off x="9995473" y="4785268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84042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68115-A6AF-AB5D-A72E-765086A5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627D1-C39E-A6D7-9D8B-ABDCC3B9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모델이 수행할 작업이나 대답할 질문을 지시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570848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19D8F-2379-C7B9-022B-5BD8B096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B844E-26F4-7AC6-78F8-24B9E948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12" y="1427628"/>
            <a:ext cx="9063942" cy="52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929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03E7-E5A9-CCB7-5303-37EBFA69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695F58-F178-581F-9D7A-1D5D09FF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96" y="2029318"/>
            <a:ext cx="10406753" cy="2415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5E4DF5-F88D-C3FF-6A88-1343D2DF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98" y="4884509"/>
            <a:ext cx="10418179" cy="11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18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5214F-FF3F-82B4-FF6B-687D9155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</a:t>
            </a:r>
            <a:r>
              <a:rPr kumimoji="1" lang="ko-KR" altLang="en-US"/>
              <a:t>모음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4CDAF-89B4-B400-E9F3-8767AE77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https://github.com/f/awesome-chatgpt-prompts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A631A9-BAE5-B04B-FF52-7E1903A5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7" y="2937879"/>
            <a:ext cx="11248926" cy="28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17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B756-6020-6994-FBFA-2611FC88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Example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59FC4-26F9-9FF1-C07E-48BDFA3C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https://platform.openai.com/docs/examples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6EC56E-867F-FE5A-A2DA-EF8B867F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31" y="2621344"/>
            <a:ext cx="6375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80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196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OpenAI API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17437-52EA-D963-B119-CF3AC79F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2460B-26FB-AE8A-455C-345223F2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만든 회사</a:t>
            </a:r>
            <a:endParaRPr kumimoji="1" lang="en-US" altLang="ko-KR"/>
          </a:p>
          <a:p>
            <a:endParaRPr kumimoji="1" lang="en-US" altLang="ko-Kore-US"/>
          </a:p>
          <a:p>
            <a:r>
              <a:rPr kumimoji="1" lang="en-US" altLang="ko-Kore-US"/>
              <a:t>LLM(Large Language Model)</a:t>
            </a:r>
            <a:r>
              <a:rPr kumimoji="1" lang="ko-Kore-US" altLang="en-US"/>
              <a:t>의</a:t>
            </a:r>
            <a:r>
              <a:rPr kumimoji="1" lang="ko-KR" altLang="en-US"/>
              <a:t> 붐을 일으킨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LLM</a:t>
            </a:r>
            <a:r>
              <a:rPr kumimoji="1" lang="ko-KR" altLang="en-US"/>
              <a:t>을 리딩하는</a:t>
            </a:r>
            <a:endParaRPr kumimoji="1" lang="en-US" altLang="ko-KR"/>
          </a:p>
          <a:p>
            <a:endParaRPr kumimoji="1" lang="en-US" altLang="ko-Kore-US"/>
          </a:p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973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118065" y="4442874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58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EA8CD5C1-49A9-B603-DBED-DB287C02C04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 서비스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426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907C575-FB6E-D9A9-B80F-F76B8233F270}"/>
              </a:ext>
            </a:extLst>
          </p:cNvPr>
          <p:cNvSpPr/>
          <p:nvPr/>
        </p:nvSpPr>
        <p:spPr>
          <a:xfrm>
            <a:off x="3310359" y="3009418"/>
            <a:ext cx="1620456" cy="2488557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A165327-9ED5-4C48-8C6B-D86998D3E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89" y="5729469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딥러닝 모델을 호출해서 사용하기 위한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595334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5423C2-5925-C7D2-707B-AE501D20D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155" y="4529958"/>
            <a:ext cx="1606012" cy="1518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E8BB0-62FE-73E2-1045-B0F318C1740D}"/>
              </a:ext>
            </a:extLst>
          </p:cNvPr>
          <p:cNvSpPr txBox="1"/>
          <p:nvPr/>
        </p:nvSpPr>
        <p:spPr>
          <a:xfrm>
            <a:off x="10389474" y="6248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프로그램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5779681-A01A-89E8-CB38-7332DEEA2BE8}"/>
              </a:ext>
            </a:extLst>
          </p:cNvPr>
          <p:cNvCxnSpPr>
            <a:cxnSpLocks/>
          </p:cNvCxnSpPr>
          <p:nvPr/>
        </p:nvCxnSpPr>
        <p:spPr>
          <a:xfrm flipH="1" flipV="1">
            <a:off x="4698124" y="4351283"/>
            <a:ext cx="5249918" cy="99322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0DBE73-8334-718A-0704-0D1AB8B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982" y="5879940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만들어 놓은 것 외부에서도 공개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751452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40BFC-A245-4C9D-B4B5-5F27A56B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6B97D-EB0A-8BEC-FE77-38814DEA4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개발해</a:t>
            </a:r>
            <a:r>
              <a:rPr kumimoji="1" lang="ko-KR" altLang="en-US"/>
              <a:t> 놓은 딥러닝 모델을</a:t>
            </a:r>
            <a:r>
              <a:rPr kumimoji="1" lang="en-US" altLang="ko-KR"/>
              <a:t>(GPT-2, GPT-3, GPT-3.5, GPT-4)</a:t>
            </a:r>
            <a:r>
              <a:rPr kumimoji="1" lang="ko-KR" altLang="en-US"/>
              <a:t>를 외부에 서비스</a:t>
            </a:r>
            <a:r>
              <a:rPr kumimoji="1" lang="en-US" altLang="ko-KR"/>
              <a:t>(ChatGPT)</a:t>
            </a:r>
            <a:r>
              <a:rPr kumimoji="1" lang="ko-KR" altLang="en-US"/>
              <a:t> 하기 위한 방법</a:t>
            </a:r>
            <a:endParaRPr kumimoji="1" lang="en-US" altLang="ko-KR"/>
          </a:p>
          <a:p>
            <a:r>
              <a:rPr kumimoji="1" lang="en-US" altLang="ko-Kore-US"/>
              <a:t>SW</a:t>
            </a:r>
            <a:r>
              <a:rPr kumimoji="1" lang="ko-KR" altLang="en-US"/>
              <a:t>에서 기능 호출방법을 </a:t>
            </a:r>
            <a:r>
              <a:rPr kumimoji="1" lang="en-US" altLang="ko-KR"/>
              <a:t>API</a:t>
            </a:r>
            <a:r>
              <a:rPr kumimoji="1" lang="ko-KR" altLang="en-US"/>
              <a:t>라고 한다</a:t>
            </a:r>
            <a:r>
              <a:rPr kumimoji="1" lang="en-US" altLang="ko-KR"/>
              <a:t>.</a:t>
            </a:r>
          </a:p>
          <a:p>
            <a:r>
              <a:rPr kumimoji="1" lang="en-US" altLang="ko-Kore-US"/>
              <a:t>ChatGPT </a:t>
            </a:r>
            <a:r>
              <a:rPr kumimoji="1" lang="ko-KR" altLang="en-US"/>
              <a:t>서비스는 이를 호출하여 외부에 서비스 한다</a:t>
            </a:r>
            <a:r>
              <a:rPr kumimoji="1" lang="en-US" altLang="ko-KR"/>
              <a:t>.</a:t>
            </a:r>
          </a:p>
          <a:p>
            <a:endParaRPr kumimoji="1" lang="en-US" altLang="ko-Kore-US"/>
          </a:p>
          <a:p>
            <a:r>
              <a:rPr kumimoji="1" lang="ko-KR" altLang="en-US"/>
              <a:t>이를 외부에서도 호출하도록 공개했다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 </a:t>
            </a:r>
            <a:r>
              <a:rPr kumimoji="1" lang="en-US" altLang="ko-KR"/>
              <a:t>ChatGPT</a:t>
            </a:r>
            <a:r>
              <a:rPr kumimoji="1" lang="ko-KR" altLang="en-US"/>
              <a:t>의 모든 기능을 프로그램을 통해 사용할 수 있다</a:t>
            </a:r>
            <a:r>
              <a:rPr kumimoji="1" lang="en-US" altLang="ko-KR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6734060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366BD-6B7A-6046-E940-73AD08DB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지원</a:t>
            </a:r>
            <a:r>
              <a:rPr kumimoji="1" lang="ko-KR" altLang="en-US"/>
              <a:t> 기능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D4AD7E-0B50-701D-1D71-848F2767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텍스트 생성</a:t>
            </a:r>
            <a:endParaRPr kumimoji="1" lang="en-US" altLang="ko-KR"/>
          </a:p>
          <a:p>
            <a:r>
              <a:rPr kumimoji="1" lang="ko-KR" altLang="en-US"/>
              <a:t>이미지 생성</a:t>
            </a:r>
            <a:endParaRPr kumimoji="1" lang="en-US" altLang="ko-KR"/>
          </a:p>
          <a:p>
            <a:r>
              <a:rPr kumimoji="1" lang="ko-KR" altLang="en-US"/>
              <a:t>비전</a:t>
            </a:r>
            <a:endParaRPr kumimoji="1" lang="en-US" altLang="ko-KR"/>
          </a:p>
          <a:p>
            <a:r>
              <a:rPr kumimoji="1" lang="ko-KR" altLang="en-US"/>
              <a:t>텍스트를 음성으로</a:t>
            </a:r>
            <a:endParaRPr kumimoji="1" lang="en-US" altLang="ko-KR"/>
          </a:p>
          <a:p>
            <a:r>
              <a:rPr kumimoji="1" lang="ko-KR" altLang="en-US"/>
              <a:t>음성을 텍스트로</a:t>
            </a:r>
            <a:endParaRPr kumimoji="1" lang="en-US" altLang="ko-KR"/>
          </a:p>
          <a:p>
            <a:r>
              <a:rPr kumimoji="1" lang="ko-KR" altLang="en-US"/>
              <a:t>임베딩</a:t>
            </a:r>
            <a:endParaRPr kumimoji="1" lang="en-US" altLang="ko-KR"/>
          </a:p>
          <a:p>
            <a:r>
              <a:rPr kumimoji="1" lang="ko-KR" altLang="en-US"/>
              <a:t>파인 튜닝</a:t>
            </a:r>
            <a:endParaRPr kumimoji="1" lang="en-US" altLang="ko-KR"/>
          </a:p>
          <a:p>
            <a:pPr marL="0" indent="0"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854169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783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임팩트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1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모든 데이터는 디바이스 안의 특정 타입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사람과 친숙하지 않은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엑셀의 숫자들</a:t>
            </a:r>
            <a:endParaRPr kumimoji="1" lang="en-US" altLang="ko-KR" dirty="0"/>
          </a:p>
          <a:p>
            <a:r>
              <a:rPr kumimoji="1" lang="ko-KR" altLang="en-US" dirty="0"/>
              <a:t>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사람만이 편집 가능한 문장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26651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에 사용하려면 하여간에 데이터를 가공해야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엑셀 타입으로 만들어야만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종이위의 정보를 특정 포멧으로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문장은 잘 처리하지 못했고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2332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모델은 학습된 데이터 형태에 고착화된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 컬럼의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개였다면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무조건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개만</a:t>
            </a:r>
            <a:endParaRPr kumimoji="1" lang="en-US" altLang="ko-KR" dirty="0"/>
          </a:p>
          <a:p>
            <a:r>
              <a:rPr kumimoji="1" lang="ko-KR" altLang="en-US" dirty="0"/>
              <a:t>영상 크기가 </a:t>
            </a:r>
            <a:r>
              <a:rPr kumimoji="1" lang="en-US" altLang="ko-KR" dirty="0"/>
              <a:t>600x400</a:t>
            </a:r>
            <a:r>
              <a:rPr kumimoji="1" lang="ko-KR" altLang="en-US" dirty="0"/>
              <a:t>이면 무조건 이 크기로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43388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사람과 친숙한 자연어로</a:t>
            </a:r>
            <a:endParaRPr kumimoji="1" lang="en-US" altLang="ko-KR" dirty="0"/>
          </a:p>
          <a:p>
            <a:r>
              <a:rPr kumimoji="1" lang="ko-KR" altLang="en-US" dirty="0"/>
              <a:t>엑셀이나 특정 포멧없이 그냥 그대로</a:t>
            </a:r>
            <a:endParaRPr kumimoji="1" lang="en-US" altLang="ko-KR" dirty="0"/>
          </a:p>
          <a:p>
            <a:r>
              <a:rPr kumimoji="1" lang="ko-KR" altLang="en-US" dirty="0"/>
              <a:t>데이터 형태 없이 원래 문장 그대로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069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03" y="3144445"/>
            <a:ext cx="1946523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F523ACD1-CEC5-1F5B-B7B5-5F2BD9E75CA7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와 새로운 사업가능성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사람의 언어를 해석하여 기존 서비스 호출이 가능</a:t>
            </a:r>
            <a:endParaRPr kumimoji="1" lang="en-US" altLang="ko-KR" dirty="0"/>
          </a:p>
          <a:p>
            <a:r>
              <a:rPr kumimoji="1" lang="ko-KR" altLang="en-US" dirty="0"/>
              <a:t>기존 서비스 결과를 사람의 언어로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기계와 사람간의 인터페이스에 대한 혁명이다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4779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D2F71A-5751-3D12-8923-59052B75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30" y="4847092"/>
            <a:ext cx="1084307" cy="1042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7B3106-82EA-EBF4-B64E-89F6E3D0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50777-523F-25FF-85AB-09C0196912A0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600FC6-AB1F-69AB-6F17-047414E651FB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0719C8-5DBB-1A83-FEE7-2D81AFC0E972}"/>
              </a:ext>
            </a:extLst>
          </p:cNvPr>
          <p:cNvCxnSpPr>
            <a:cxnSpLocks/>
          </p:cNvCxnSpPr>
          <p:nvPr/>
        </p:nvCxnSpPr>
        <p:spPr>
          <a:xfrm>
            <a:off x="3867807" y="3977481"/>
            <a:ext cx="2250089" cy="139467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7696A-5A71-96D3-6F6F-9DDE5202608F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26417-39EA-C414-E02E-A9D697F9FF81}"/>
              </a:ext>
            </a:extLst>
          </p:cNvPr>
          <p:cNvSpPr txBox="1"/>
          <p:nvPr/>
        </p:nvSpPr>
        <p:spPr>
          <a:xfrm>
            <a:off x="4574641" y="40459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키보드</a:t>
            </a:r>
            <a:r>
              <a:rPr kumimoji="1" lang="ko-KR" altLang="en-US"/>
              <a:t> 입력</a:t>
            </a:r>
            <a:endParaRPr kumimoji="1" lang="ko-Kore-US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C7B562-ACB1-295E-0711-D5D71AF1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78E2F27-DACC-0598-F7F3-470D35806BBB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408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07DBA3-21E4-80AC-95ED-73BE884D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C65696-56DD-F499-9089-09968AFAE19E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3CDDBA-EBCD-6B0D-F0FA-AFBA63449FD4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8DA0FEC-A816-31BF-FE30-E8E346DEB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B49ADAD-1F6E-8C6E-8A41-52C8A4BB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52A9BD-A814-418C-0B6E-16D080FF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7303F3-0D38-02FC-BD90-734EFE1B058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06234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E7EEA-C1A7-5E37-7DF4-2A1A502F49A0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8234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F25734-3986-9C1B-3945-2D2827DECB7D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047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7750510" y="2139362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46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53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대비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2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</a:t>
            </a:r>
            <a:r>
              <a:rPr kumimoji="1" lang="ko-KR" altLang="en-US" dirty="0"/>
              <a:t>가 바꾼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연구를 위안 기반이 형성되었다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디바이스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 소수 연구자와 소수 기업의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1357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기계와의 입출력 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모든 디지털 디바이스들</a:t>
            </a:r>
            <a:endParaRPr kumimoji="1" lang="en-US" altLang="ko-KR" dirty="0"/>
          </a:p>
          <a:p>
            <a:r>
              <a:rPr kumimoji="1" lang="ko-KR" altLang="en-US" dirty="0"/>
              <a:t>고도화 되는 기존 서비스들</a:t>
            </a:r>
            <a:endParaRPr kumimoji="1" lang="en-US" altLang="ko-KR" dirty="0"/>
          </a:p>
          <a:p>
            <a:r>
              <a:rPr kumimoji="1" lang="ko-KR" altLang="en-US" dirty="0"/>
              <a:t>새로운 서비스들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모든 이의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8190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흐름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농경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종이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증기기관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자동차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통신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모바일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iPhone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이제 </a:t>
            </a:r>
            <a:r>
              <a:rPr kumimoji="1" lang="en-US" altLang="ko-KR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20845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677110E6-2AF3-9AA5-216F-EB1D1370527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의료에서는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20" y="3318326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04877" y="4028170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2064417" y="42570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81" y="1690688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087835" y="308296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의료 실무자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2733951" y="2418310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3259486" y="25729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>
                <a:solidFill>
                  <a:schemeClr val="accent5"/>
                </a:solidFill>
              </a:rPr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682" y="3365335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7480717" y="4452588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 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요약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답변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512" y="3618451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5770041" y="3522490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6500504" y="4028170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810" y="5010366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7275765" y="6221395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예약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커머스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검색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6502978" y="5579532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447" y="5314039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870" y="5025832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73" y="5717648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5150768" y="622139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신규 서비스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6616654" y="2350500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3412213" y="4563132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7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109469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40969629-53E0-F182-19C7-21105B6D52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33512BF8-CFB4-59CE-C3A6-E00A3009CE5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집값</a:t>
            </a:r>
            <a:endParaRPr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D6B35B2B-DA5E-8B0C-411F-235219CA2A5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696060-A671-8C70-72FD-8E26C43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61" y="2888812"/>
            <a:ext cx="1980570" cy="21130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3D03FD-6145-0B39-A2B5-C2B322BA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43" y="2924503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골절 여부</a:t>
            </a:r>
            <a:endParaRPr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1161637" y="3345759"/>
            <a:ext cx="25769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56562"/>
            <a:ext cx="1553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681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머신러닝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딥러닝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2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51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30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Google Shape;101;p16">
            <a:extLst>
              <a:ext uri="{FF2B5EF4-FFF2-40B4-BE49-F238E27FC236}">
                <a16:creationId xmlns:a16="http://schemas.microsoft.com/office/drawing/2014/main" id="{E2A3A274-785C-7918-703F-77E1CCD6BEB2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428" y="3102015"/>
            <a:ext cx="5622666" cy="2838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323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62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A93C46-3F78-6A63-1111-5B9AE2D55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US" altLang="en-US"/>
          </a:p>
        </p:txBody>
      </p:sp>
      <p:pic>
        <p:nvPicPr>
          <p:cNvPr id="6" name="Google Shape;125;p20">
            <a:extLst>
              <a:ext uri="{FF2B5EF4-FFF2-40B4-BE49-F238E27FC236}">
                <a16:creationId xmlns:a16="http://schemas.microsoft.com/office/drawing/2014/main" id="{4AEFEA37-CA79-A5DA-3F66-7B0263A6F51A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915" y="1840106"/>
            <a:ext cx="9033392" cy="4734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143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16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관련 기타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장점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로직을 몰라도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입출력 쌍 데이터만 있으면</a:t>
            </a:r>
          </a:p>
        </p:txBody>
      </p:sp>
    </p:spTree>
    <p:extLst>
      <p:ext uri="{BB962C8B-B14F-4D97-AF65-F5344CB8AC3E}">
        <p14:creationId xmlns:p14="http://schemas.microsoft.com/office/powerpoint/2010/main" val="337758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개요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잘하는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/>
              <a:t>입출력쌍 기반으로 출력 예측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값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일반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회귀</a:t>
            </a:r>
            <a:r>
              <a:rPr kumimoji="1" lang="en-US" altLang="ko-KR" dirty="0"/>
              <a:t>) : </a:t>
            </a:r>
            <a:r>
              <a:rPr kumimoji="1" lang="ko-KR" altLang="en-US" dirty="0"/>
              <a:t>집값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내일 온도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게임 점수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카테고리</a:t>
            </a:r>
            <a:r>
              <a:rPr kumimoji="1" lang="en-US" altLang="ko-KR" dirty="0"/>
              <a:t>(0,1,2,3,..)(</a:t>
            </a:r>
            <a:r>
              <a:rPr kumimoji="1" lang="ko-KR" altLang="en-US" dirty="0"/>
              <a:t>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강아지</a:t>
            </a:r>
            <a:r>
              <a:rPr kumimoji="1" lang="en-US" altLang="ko-KR" dirty="0"/>
              <a:t>/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슬픔</a:t>
            </a:r>
            <a:r>
              <a:rPr kumimoji="1" lang="en-US" altLang="ko-KR" dirty="0"/>
              <a:t>/</a:t>
            </a:r>
            <a:r>
              <a:rPr kumimoji="1" lang="ko-KR" altLang="en-US" dirty="0"/>
              <a:t>기쁨</a:t>
            </a:r>
            <a:r>
              <a:rPr kumimoji="1" lang="en-US" altLang="ko-KR" dirty="0"/>
              <a:t>/</a:t>
            </a:r>
            <a:r>
              <a:rPr kumimoji="1" lang="ko-KR" altLang="en-US" dirty="0"/>
              <a:t>분노</a:t>
            </a:r>
            <a:r>
              <a:rPr kumimoji="1" lang="en-US" altLang="ko-KR" dirty="0"/>
              <a:t>/…,</a:t>
            </a:r>
            <a:r>
              <a:rPr kumimoji="1" lang="ko-KR" altLang="en-US" dirty="0"/>
              <a:t> </a:t>
            </a:r>
            <a:r>
              <a:rPr kumimoji="1" lang="en-US" altLang="ko-KR" dirty="0"/>
              <a:t>boy/girl/…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특이한 출력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영상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영상 생성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음성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음성 합성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텍스트</a:t>
            </a:r>
            <a:r>
              <a:rPr kumimoji="1" lang="en-US" altLang="ko-KR" dirty="0"/>
              <a:t>(ChatGPT)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101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단점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데이터가 많아야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일반  </a:t>
            </a:r>
            <a:r>
              <a:rPr kumimoji="1" lang="en-US" altLang="ko-KR" dirty="0"/>
              <a:t>ML</a:t>
            </a:r>
            <a:r>
              <a:rPr kumimoji="1" lang="ko-KR" altLang="en-US" dirty="0"/>
              <a:t>에 비해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이상</a:t>
            </a:r>
            <a:endParaRPr kumimoji="1" lang="en-US" altLang="ko-KR" dirty="0"/>
          </a:p>
          <a:p>
            <a:r>
              <a:rPr kumimoji="1" lang="ko-KR" altLang="en-US" dirty="0"/>
              <a:t>데이터 구하기가 어렵다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출력 데이터</a:t>
            </a:r>
            <a:endParaRPr kumimoji="1" lang="en-US" altLang="ko-KR" dirty="0"/>
          </a:p>
          <a:p>
            <a:r>
              <a:rPr kumimoji="1" lang="ko-KR" altLang="en-US" dirty="0"/>
              <a:t>연산량이 많다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52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못하는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레이블링 데이터가 없는 문제</a:t>
            </a:r>
            <a:endParaRPr kumimoji="1" lang="en-US" altLang="ko-KR" dirty="0"/>
          </a:p>
          <a:p>
            <a:r>
              <a:rPr kumimoji="1" lang="ko-KR" altLang="en-US" dirty="0"/>
              <a:t>데이터가 부족한 문제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행복하려면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회사 매출을 올리려면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NVIDIA</a:t>
            </a:r>
            <a:r>
              <a:rPr kumimoji="1" lang="ko-KR" altLang="en-US" dirty="0"/>
              <a:t>의 내일 주가는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지금 먹고 있는 사과의 농장주 이름은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192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입출력 데이터 중에 입력 데이터는 그래도 쉽게 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 데이터는 사람이 레이블링 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Google Shape;176;p26">
            <a:extLst>
              <a:ext uri="{FF2B5EF4-FFF2-40B4-BE49-F238E27FC236}">
                <a16:creationId xmlns:a16="http://schemas.microsoft.com/office/drawing/2014/main" id="{B06F6DDB-8B05-5EBE-95A9-F7E984493DDE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44" y="2934238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7">
            <a:extLst>
              <a:ext uri="{FF2B5EF4-FFF2-40B4-BE49-F238E27FC236}">
                <a16:creationId xmlns:a16="http://schemas.microsoft.com/office/drawing/2014/main" id="{96C201A2-3632-FB6D-B7A5-7BC24A97675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148" y="2936411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8;p28">
            <a:extLst>
              <a:ext uri="{FF2B5EF4-FFF2-40B4-BE49-F238E27FC236}">
                <a16:creationId xmlns:a16="http://schemas.microsoft.com/office/drawing/2014/main" id="{B2CCCAEC-2CD9-3490-9A2F-87EBBA305AA7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243" y="297373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9;p29">
            <a:extLst>
              <a:ext uri="{FF2B5EF4-FFF2-40B4-BE49-F238E27FC236}">
                <a16:creationId xmlns:a16="http://schemas.microsoft.com/office/drawing/2014/main" id="{65AAC342-C0E4-15AF-53CB-20220AFEE5C6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389" y="297279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D76AF-BF2D-3205-51B1-0557BF91CAE0}"/>
              </a:ext>
            </a:extLst>
          </p:cNvPr>
          <p:cNvSpPr txBox="1"/>
          <p:nvPr/>
        </p:nvSpPr>
        <p:spPr>
          <a:xfrm>
            <a:off x="1397876" y="46140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A95A6-F666-D2AB-E0A3-C59C04EC110A}"/>
              </a:ext>
            </a:extLst>
          </p:cNvPr>
          <p:cNvSpPr txBox="1"/>
          <p:nvPr/>
        </p:nvSpPr>
        <p:spPr>
          <a:xfrm>
            <a:off x="6216869" y="4451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D4094-D5B9-8F29-919C-52C126EA135B}"/>
              </a:ext>
            </a:extLst>
          </p:cNvPr>
          <p:cNvSpPr txBox="1"/>
          <p:nvPr/>
        </p:nvSpPr>
        <p:spPr>
          <a:xfrm>
            <a:off x="3731172" y="45299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77B81-8480-1ACC-B25B-EA8315BF6113}"/>
              </a:ext>
            </a:extLst>
          </p:cNvPr>
          <p:cNvSpPr txBox="1"/>
          <p:nvPr/>
        </p:nvSpPr>
        <p:spPr>
          <a:xfrm>
            <a:off x="8865475" y="4356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E43CA6-FC9C-8F49-F09F-39737E61D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856" y="5144782"/>
            <a:ext cx="2096594" cy="1469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3672F6-8CBA-2422-0CFD-4D96C648F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681" y="4897819"/>
            <a:ext cx="1108216" cy="1825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D7BA87-8BC1-7B2A-4228-C71EA289D935}"/>
              </a:ext>
            </a:extLst>
          </p:cNvPr>
          <p:cNvSpPr txBox="1"/>
          <p:nvPr/>
        </p:nvSpPr>
        <p:spPr>
          <a:xfrm>
            <a:off x="4577255" y="56808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골절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7F3F0-FB92-2F87-4AF2-A6EDF7A95773}"/>
              </a:ext>
            </a:extLst>
          </p:cNvPr>
          <p:cNvSpPr txBox="1"/>
          <p:nvPr/>
        </p:nvSpPr>
        <p:spPr>
          <a:xfrm>
            <a:off x="8029903" y="56335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비골절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3405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지도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21" name="Google Shape;149;p24">
            <a:extLst>
              <a:ext uri="{FF2B5EF4-FFF2-40B4-BE49-F238E27FC236}">
                <a16:creationId xmlns:a16="http://schemas.microsoft.com/office/drawing/2014/main" id="{9BD3D4A0-36E6-45B2-DF54-D5253D4A84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3931" y="2072402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5FACF17E-BB19-F896-1107-7A1884B310C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357" y="265341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FD0EB005-37CA-2CFF-83BB-BE361E64A160}"/>
              </a:ext>
            </a:extLst>
          </p:cNvPr>
          <p:cNvSpPr txBox="1"/>
          <p:nvPr/>
        </p:nvSpPr>
        <p:spPr>
          <a:xfrm>
            <a:off x="8416807" y="2588058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강아지</a:t>
            </a:r>
            <a:endParaRPr b="1" dirty="0"/>
          </a:p>
        </p:txBody>
      </p:sp>
      <p:pic>
        <p:nvPicPr>
          <p:cNvPr id="24" name="Google Shape;176;p26">
            <a:extLst>
              <a:ext uri="{FF2B5EF4-FFF2-40B4-BE49-F238E27FC236}">
                <a16:creationId xmlns:a16="http://schemas.microsoft.com/office/drawing/2014/main" id="{EEEB57A1-AA07-7B41-C379-279C29415F3A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440" y="2082900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0;p24">
            <a:extLst>
              <a:ext uri="{FF2B5EF4-FFF2-40B4-BE49-F238E27FC236}">
                <a16:creationId xmlns:a16="http://schemas.microsoft.com/office/drawing/2014/main" id="{096E0317-5CBC-5161-A85D-76BEB95DCF3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672" y="265342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9;p24">
            <a:extLst>
              <a:ext uri="{FF2B5EF4-FFF2-40B4-BE49-F238E27FC236}">
                <a16:creationId xmlns:a16="http://schemas.microsoft.com/office/drawing/2014/main" id="{EE082E39-9369-37C4-5B90-CC6B1F28D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5973" y="4468761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0;p24">
            <a:extLst>
              <a:ext uri="{FF2B5EF4-FFF2-40B4-BE49-F238E27FC236}">
                <a16:creationId xmlns:a16="http://schemas.microsoft.com/office/drawing/2014/main" id="{81331936-DCD0-FA07-2024-A283F1EB809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14" y="504978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52;p24">
            <a:extLst>
              <a:ext uri="{FF2B5EF4-FFF2-40B4-BE49-F238E27FC236}">
                <a16:creationId xmlns:a16="http://schemas.microsoft.com/office/drawing/2014/main" id="{AB2F417B-A77C-37D7-EB3B-C33A95D59F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4399" y="504977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CC344B-A26D-997F-228D-2574A3EEF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285" y="4223626"/>
            <a:ext cx="1980570" cy="211309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EA9B4FD-5C03-7A8D-FD38-469D23336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367" y="4259317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3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B1C0DC-1751-EB8E-9510-20263A65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73" y="3722731"/>
            <a:ext cx="3073390" cy="2194592"/>
          </a:xfrm>
          <a:prstGeom prst="rect">
            <a:avLst/>
          </a:prstGeom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8E200221-E0E1-8985-83E3-F8BB9EF1F094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743" y="4624118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6;p26">
            <a:extLst>
              <a:ext uri="{FF2B5EF4-FFF2-40B4-BE49-F238E27FC236}">
                <a16:creationId xmlns:a16="http://schemas.microsoft.com/office/drawing/2014/main" id="{B2534CF0-884F-7DAB-F07E-2E7C5E6B9F34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021" y="3983420"/>
            <a:ext cx="1597241" cy="160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2;p24">
            <a:extLst>
              <a:ext uri="{FF2B5EF4-FFF2-40B4-BE49-F238E27FC236}">
                <a16:creationId xmlns:a16="http://schemas.microsoft.com/office/drawing/2014/main" id="{8E6541E7-DE92-4651-9826-698BA7B0A69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331" y="4582063"/>
            <a:ext cx="67162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 데이터를 출력 데이터로 사용</a:t>
            </a:r>
            <a:endParaRPr kumimoji="1" lang="en-US" altLang="ko-KR" dirty="0"/>
          </a:p>
        </p:txBody>
      </p:sp>
      <p:pic>
        <p:nvPicPr>
          <p:cNvPr id="17" name="Google Shape;176;p26">
            <a:extLst>
              <a:ext uri="{FF2B5EF4-FFF2-40B4-BE49-F238E27FC236}">
                <a16:creationId xmlns:a16="http://schemas.microsoft.com/office/drawing/2014/main" id="{BFA95440-BBAB-DF41-F6AE-D6FB7B53C76F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855" y="4030717"/>
            <a:ext cx="1597241" cy="1608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422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DA025B-E56D-1868-6D6E-97A6E9A2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173" y="3158813"/>
            <a:ext cx="6145924" cy="327038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데이터만 구해서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레이블링 데이터 없이</a:t>
            </a:r>
          </a:p>
        </p:txBody>
      </p:sp>
    </p:spTree>
    <p:extLst>
      <p:ext uri="{BB962C8B-B14F-4D97-AF65-F5344CB8AC3E}">
        <p14:creationId xmlns:p14="http://schemas.microsoft.com/office/powerpoint/2010/main" val="131063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게임 화면을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액션을 출력으로</a:t>
            </a:r>
            <a:endParaRPr kumimoji="1" lang="en-US" altLang="ko-KR" dirty="0"/>
          </a:p>
          <a:p>
            <a:r>
              <a:rPr kumimoji="1" lang="ko-KR" altLang="en-US" dirty="0"/>
              <a:t>게임 점수가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03851D-9A4F-AEB9-5A6D-97D6A4F259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6790617" y="3705013"/>
            <a:ext cx="4628147" cy="22531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8EF9BE-BC91-2DCF-49A5-768072CD2B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099" y="3705013"/>
            <a:ext cx="1698232" cy="16982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7E4D78-9CBF-6B60-9365-9B619E5747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6790615" y="5537949"/>
            <a:ext cx="4569368" cy="425153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E8B4A6A0-EC38-517C-3CC3-DA1D3D49117A}"/>
              </a:ext>
            </a:extLst>
          </p:cNvPr>
          <p:cNvGrpSpPr/>
          <p:nvPr/>
        </p:nvGrpSpPr>
        <p:grpSpPr>
          <a:xfrm>
            <a:off x="6790616" y="4434490"/>
            <a:ext cx="4628148" cy="1530274"/>
            <a:chOff x="3190966" y="4045844"/>
            <a:chExt cx="6170864" cy="204036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DA23E9C-A799-0368-6E90-6EF2EC19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812679A-C422-0649-B559-86D24F00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533C76-5872-28F6-F17F-4AA2C4524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02CE803-1748-B92F-BA1E-C6A12D6C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94C34DD-549C-BCFF-C0C6-A19823FFD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94A0C0-E5D7-7BDE-FC7B-9F0971136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0F6DF4C-4D4E-07A3-2359-9C3BF2E40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47DFF9B-941A-EF40-B26B-64789878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6824FF2-2FBC-B093-E2E6-FE420AAB5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9" name="그림 32">
            <a:extLst>
              <a:ext uri="{FF2B5EF4-FFF2-40B4-BE49-F238E27FC236}">
                <a16:creationId xmlns:a16="http://schemas.microsoft.com/office/drawing/2014/main" id="{95D9CCF0-B2FC-580F-E013-E6225C206C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441" y="4572834"/>
            <a:ext cx="457198" cy="438148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FEB5CF91-5293-5091-19CD-33C42AFA0075}"/>
              </a:ext>
            </a:extLst>
          </p:cNvPr>
          <p:cNvSpPr/>
          <p:nvPr/>
        </p:nvSpPr>
        <p:spPr>
          <a:xfrm>
            <a:off x="7788357" y="441718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5DC72E0-9FAC-C8B4-6FCB-35326B915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10" y="4250413"/>
            <a:ext cx="1390650" cy="1285875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821AA2F-2DF5-9C31-8C49-3599F51AB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568" y="3797739"/>
            <a:ext cx="2349500" cy="21844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AB06F40-8687-67F0-41F4-0135ABFF63CA}"/>
              </a:ext>
            </a:extLst>
          </p:cNvPr>
          <p:cNvSpPr txBox="1"/>
          <p:nvPr/>
        </p:nvSpPr>
        <p:spPr>
          <a:xfrm>
            <a:off x="3489435" y="421464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점프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046D89-A020-90CB-527A-B5D074514058}"/>
              </a:ext>
            </a:extLst>
          </p:cNvPr>
          <p:cNvSpPr txBox="1"/>
          <p:nvPr/>
        </p:nvSpPr>
        <p:spPr>
          <a:xfrm>
            <a:off x="3484180" y="478746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스테이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3BE113-5951-1534-0169-3E61FD1862FA}"/>
              </a:ext>
            </a:extLst>
          </p:cNvPr>
          <p:cNvSpPr txBox="1"/>
          <p:nvPr/>
        </p:nvSpPr>
        <p:spPr>
          <a:xfrm>
            <a:off x="3478925" y="531823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슬라이드</a:t>
            </a:r>
          </a:p>
        </p:txBody>
      </p:sp>
      <p:sp>
        <p:nvSpPr>
          <p:cNvPr id="108" name="왼쪽/오른쪽 화살표[L] 107">
            <a:extLst>
              <a:ext uri="{FF2B5EF4-FFF2-40B4-BE49-F238E27FC236}">
                <a16:creationId xmlns:a16="http://schemas.microsoft.com/office/drawing/2014/main" id="{04AC1332-6EF6-F8C2-3D9C-7892283AB5E3}"/>
              </a:ext>
            </a:extLst>
          </p:cNvPr>
          <p:cNvSpPr/>
          <p:nvPr/>
        </p:nvSpPr>
        <p:spPr>
          <a:xfrm>
            <a:off x="4498428" y="4487918"/>
            <a:ext cx="1587062" cy="714704"/>
          </a:xfrm>
          <a:prstGeom prst="leftRightArrow">
            <a:avLst>
              <a:gd name="adj1" fmla="val 4411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78398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막대 상태를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카트 좌우 이동을 출력으로</a:t>
            </a:r>
            <a:endParaRPr kumimoji="1" lang="en-US" altLang="ko-KR" dirty="0"/>
          </a:p>
          <a:p>
            <a:r>
              <a:rPr kumimoji="1" lang="ko-KR" altLang="en-US" dirty="0"/>
              <a:t>지속 시간이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CBCA-8709-86C2-B94B-C525F4CCCC9E}"/>
              </a:ext>
            </a:extLst>
          </p:cNvPr>
          <p:cNvSpPr txBox="1"/>
          <p:nvPr/>
        </p:nvSpPr>
        <p:spPr>
          <a:xfrm>
            <a:off x="6726621" y="5811485"/>
            <a:ext cx="5034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https://www.youtube.com/watch?v=HC0IRvnlRG4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EBF0F-9646-D2EC-5206-752C1BA091F0}"/>
              </a:ext>
            </a:extLst>
          </p:cNvPr>
          <p:cNvSpPr txBox="1"/>
          <p:nvPr/>
        </p:nvSpPr>
        <p:spPr>
          <a:xfrm>
            <a:off x="6684579" y="5338519"/>
            <a:ext cx="508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https://www.youtube.com/watch?v=e7669NPbENY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13DC32-855F-8948-7BFD-82BBFDA4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62" y="3181492"/>
            <a:ext cx="3924738" cy="30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3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8CB2-57A8-30DF-E50D-DB39FE78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머신</a:t>
            </a:r>
            <a:r>
              <a:rPr kumimoji="1" lang="ko-KR" altLang="en-US"/>
              <a:t>러닝 </a:t>
            </a:r>
            <a:r>
              <a:rPr kumimoji="1" lang="en-US" altLang="ko-KR"/>
              <a:t>vs </a:t>
            </a:r>
            <a:r>
              <a:rPr kumimoji="1" lang="ko-KR" altLang="en-US"/>
              <a:t>딥러닝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3F2DB-107E-CFDB-C131-4C4BF919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딥러닝은</a:t>
            </a:r>
            <a:r>
              <a:rPr kumimoji="1" lang="ko-KR" altLang="en-US"/>
              <a:t> 단점이 크다</a:t>
            </a:r>
            <a:r>
              <a:rPr kumimoji="1" lang="en-US" altLang="ko-KR"/>
              <a:t>.</a:t>
            </a:r>
            <a:r>
              <a:rPr kumimoji="1" lang="ko-KR" altLang="en-US"/>
              <a:t> 비싸다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데이터가 많이 필요</a:t>
            </a:r>
            <a:r>
              <a:rPr kumimoji="1" lang="en-US" altLang="ko-KR"/>
              <a:t>.</a:t>
            </a:r>
            <a:r>
              <a:rPr kumimoji="1" lang="ko-KR" altLang="en-US"/>
              <a:t> 데이터 구축 비싸고</a:t>
            </a:r>
            <a:r>
              <a:rPr kumimoji="1" lang="en-US" altLang="ko-KR"/>
              <a:t>,</a:t>
            </a:r>
            <a:r>
              <a:rPr kumimoji="1" lang="ko-KR" altLang="en-US"/>
              <a:t> 계산 비용 비싸고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r>
              <a:rPr kumimoji="1" lang="ko-KR" altLang="en-US"/>
              <a:t>이미 해법이 있는 문제는 머신러닝으로</a:t>
            </a:r>
            <a:endParaRPr kumimoji="1" lang="en-US" altLang="ko-KR"/>
          </a:p>
          <a:p>
            <a:r>
              <a:rPr kumimoji="1" lang="ko-KR" altLang="en-US"/>
              <a:t>큰 비용을 투자하더라도 문제 해결하면 큰 가치가 있는 경우에는 딥러닝으로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9972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데이터 쌍만 있으면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28244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데이터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7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6BFCF-4FB2-0874-F633-6BAC4DFC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89" y="2736631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7782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7972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0724C-3C2D-48EB-C3D8-2BAD8BCC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45" y="3158426"/>
            <a:ext cx="5164083" cy="33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값을 특정 위체에서 그 값의 밝기로 표현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모니터에서 컬러 영상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FC2B0-E877-59C5-380F-5B3DE1B6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99" y="3250627"/>
            <a:ext cx="5291521" cy="29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흐름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64992-688B-879C-6EF2-5BF9675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2000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겨울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B2962-AC97-5390-9AAA-62B78529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2EE6C0-CF42-0926-158D-2CAD46FF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816654"/>
            <a:ext cx="11226362" cy="43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ore-US" dirty="0"/>
              <a:t>AI</a:t>
            </a:r>
            <a:r>
              <a:rPr kumimoji="1" lang="ko-KR" altLang="en-US" dirty="0"/>
              <a:t>의 부활</a:t>
            </a:r>
            <a:endParaRPr kumimoji="1" lang="ko-Kore-US" altLang="en-US"/>
          </a:p>
        </p:txBody>
      </p:sp>
      <p:pic>
        <p:nvPicPr>
          <p:cNvPr id="4" name="Google Shape;107;p17">
            <a:extLst>
              <a:ext uri="{FF2B5EF4-FFF2-40B4-BE49-F238E27FC236}">
                <a16:creationId xmlns:a16="http://schemas.microsoft.com/office/drawing/2014/main" id="{A8D2FBA0-CA62-BB6F-D3C7-E7F37050A631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053" y="1923393"/>
            <a:ext cx="5698326" cy="454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22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Google Shape;151;p24"/>
          <p:cNvSpPr txBox="1"/>
          <p:nvPr/>
        </p:nvSpPr>
        <p:spPr>
          <a:xfrm>
            <a:off x="5336231" y="264879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/>
              <a:t>함수</a:t>
            </a:r>
            <a:endParaRPr sz="2400" b="1" dirty="0"/>
          </a:p>
        </p:txBody>
      </p:sp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06DA9B7-2278-DEE9-D6EB-D08730338A88}"/>
              </a:ext>
            </a:extLst>
          </p:cNvPr>
          <p:cNvSpPr/>
          <p:nvPr/>
        </p:nvSpPr>
        <p:spPr>
          <a:xfrm>
            <a:off x="3836276" y="3697513"/>
            <a:ext cx="4439623" cy="32582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88647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AlphaGo</a:t>
            </a:r>
            <a:endParaRPr kumimoji="1" lang="ko-Kore-US" altLang="en-US"/>
          </a:p>
        </p:txBody>
      </p:sp>
      <p:pic>
        <p:nvPicPr>
          <p:cNvPr id="4" name="Picture 2" descr="lphagoì ëí ì´ë¯¸ì§ ê²ìê²°ê³¼">
            <a:extLst>
              <a:ext uri="{FF2B5EF4-FFF2-40B4-BE49-F238E27FC236}">
                <a16:creationId xmlns:a16="http://schemas.microsoft.com/office/drawing/2014/main" id="{BF2D2014-5B59-D045-E3B1-AC25AFBF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501" y="2129077"/>
            <a:ext cx="7356221" cy="41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12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2023</a:t>
            </a:r>
            <a:r>
              <a:rPr kumimoji="1" lang="ko-KR" altLang="en-US" dirty="0"/>
              <a:t>년</a:t>
            </a:r>
            <a:r>
              <a:rPr kumimoji="1" lang="en-US" altLang="ko-KR" dirty="0"/>
              <a:t> ChatGPT</a:t>
            </a:r>
            <a:r>
              <a:rPr kumimoji="1" lang="ko-KR" altLang="en-US" dirty="0"/>
              <a:t> 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12500C-77B3-1E75-5A9A-559EB8D1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86" y="2311167"/>
            <a:ext cx="7772400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2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AlphaGo, ChatGPT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AlphaGo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의 인지도를 아주 크게 높였다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큰 관심을 끌었으나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산업화나 돈벌이는 안되었다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ChatGPT</a:t>
            </a:r>
            <a:r>
              <a:rPr kumimoji="1" lang="ko-KR" altLang="en-US" dirty="0"/>
              <a:t>는 비지니스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실 적용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수 많은 산업화 시도가 진행 중</a:t>
            </a:r>
          </a:p>
        </p:txBody>
      </p:sp>
    </p:spTree>
    <p:extLst>
      <p:ext uri="{BB962C8B-B14F-4D97-AF65-F5344CB8AC3E}">
        <p14:creationId xmlns:p14="http://schemas.microsoft.com/office/powerpoint/2010/main" val="1897930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0553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위키피디아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온라인상의 </a:t>
            </a:r>
            <a:r>
              <a:rPr kumimoji="1" lang="en-US" altLang="ko-KR" dirty="0"/>
              <a:t>text, e-book,</a:t>
            </a:r>
            <a:r>
              <a:rPr kumimoji="1" lang="ko-KR" altLang="en-US" dirty="0"/>
              <a:t> 저널</a:t>
            </a:r>
            <a:r>
              <a:rPr kumimoji="1" lang="en-US" altLang="ko-KR" dirty="0"/>
              <a:t>, Reddit, </a:t>
            </a:r>
            <a:r>
              <a:rPr kumimoji="1" lang="ko-KR" altLang="en-US" dirty="0"/>
              <a:t>논문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GPT-3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735GB</a:t>
            </a:r>
          </a:p>
        </p:txBody>
      </p:sp>
    </p:spTree>
    <p:extLst>
      <p:ext uri="{BB962C8B-B14F-4D97-AF65-F5344CB8AC3E}">
        <p14:creationId xmlns:p14="http://schemas.microsoft.com/office/powerpoint/2010/main" val="3965017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855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134B77C9-B877-1F42-3A8B-7B50E774F801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27611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97346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575913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02113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2866E0C3-5446-29F8-8444-5CCCA8CCDEDC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27389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8528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83262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483778" y="2268841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99179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 지침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(Custom Indstructions)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 관한 기능이 추가되었다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이 기능을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사용하면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6FAAA-08E1-48EF-6DE3-0E45AA0BEB8D}"/>
              </a:ext>
            </a:extLst>
          </p:cNvPr>
          <p:cNvSpPr/>
          <p:nvPr/>
        </p:nvSpPr>
        <p:spPr>
          <a:xfrm flipV="1">
            <a:off x="4461932" y="2879811"/>
            <a:ext cx="320704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7EC60-94F6-93BC-D199-9624CDF2D661}"/>
              </a:ext>
            </a:extLst>
          </p:cNvPr>
          <p:cNvSpPr/>
          <p:nvPr/>
        </p:nvSpPr>
        <p:spPr>
          <a:xfrm flipV="1">
            <a:off x="9592733" y="2563631"/>
            <a:ext cx="2352162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/>
              <a:t>x</a:t>
            </a:r>
            <a:r>
              <a:rPr kumimoji="1" lang="en-US" altLang="ko-KR"/>
              <a:t>c</a:t>
            </a:r>
            <a:endParaRPr kumimoji="1" lang="ko-Kore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33DD8-F8F0-58F0-0DDB-53D69FD9514E}"/>
              </a:ext>
            </a:extLst>
          </p:cNvPr>
          <p:cNvSpPr/>
          <p:nvPr/>
        </p:nvSpPr>
        <p:spPr>
          <a:xfrm flipV="1">
            <a:off x="7699788" y="2883224"/>
            <a:ext cx="708487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6916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970209" y="2865996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374115" y="5466725"/>
            <a:ext cx="399179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때문에 매번 대화를 할 때마다 반복적인 지침을 정할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필요가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AE2C-57B7-7570-3C0A-2811921AC71F}"/>
              </a:ext>
            </a:extLst>
          </p:cNvPr>
          <p:cNvSpPr/>
          <p:nvPr/>
        </p:nvSpPr>
        <p:spPr>
          <a:xfrm flipV="1">
            <a:off x="4487333" y="3429000"/>
            <a:ext cx="366807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0162C-3580-12F9-23DB-17557DC3A955}"/>
              </a:ext>
            </a:extLst>
          </p:cNvPr>
          <p:cNvSpPr/>
          <p:nvPr/>
        </p:nvSpPr>
        <p:spPr>
          <a:xfrm flipV="1">
            <a:off x="8209779" y="3436419"/>
            <a:ext cx="493954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54068-E35C-2D4E-95E3-70BCD068F806}"/>
              </a:ext>
            </a:extLst>
          </p:cNvPr>
          <p:cNvSpPr/>
          <p:nvPr/>
        </p:nvSpPr>
        <p:spPr>
          <a:xfrm flipV="1">
            <a:off x="11563894" y="3155971"/>
            <a:ext cx="25958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99731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99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4310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69689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아키텍처를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496420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</p:spTree>
    <p:extLst>
      <p:ext uri="{BB962C8B-B14F-4D97-AF65-F5344CB8AC3E}">
        <p14:creationId xmlns:p14="http://schemas.microsoft.com/office/powerpoint/2010/main" val="125021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83" y="3073139"/>
            <a:ext cx="169157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751893F1-6FD5-6664-E8DE-8C657E874B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957-3FBE-5592-F595-519EE4DACD8F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기반으로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99013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3000667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1125779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83602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모델로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618350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2670435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3074534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062530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598542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65659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358" y="3144445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72717F6A-417E-7552-5C64-1B746F97302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수많은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11352566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23626200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웹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9913452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80824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페이지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754076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4336820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7646106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책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88482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책</a:t>
            </a:r>
          </a:p>
        </p:txBody>
      </p:sp>
    </p:spTree>
    <p:extLst>
      <p:ext uri="{BB962C8B-B14F-4D97-AF65-F5344CB8AC3E}">
        <p14:creationId xmlns:p14="http://schemas.microsoft.com/office/powerpoint/2010/main" val="36583215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 내용은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주어진 입력에 대하여 학습된 모델이 그럴 듯한 한 단어를 고른다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19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252" y="3199170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0A547376-4DDD-76A6-CA9B-3DE2B8F1313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280" y="3042673"/>
            <a:ext cx="1691575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BDFD07DB-F0C9-54AC-E153-8958C09E47A5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8D663F16-61A9-3E42-FD1F-6D58ECF9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814CAE0A-AA77-E7B0-C226-59D9C984053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22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477" y="3122360"/>
            <a:ext cx="1485924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0C6FD448-70D9-10ED-8B2E-838A7DDE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5" name="Google Shape;153;p24">
            <a:extLst>
              <a:ext uri="{FF2B5EF4-FFF2-40B4-BE49-F238E27FC236}">
                <a16:creationId xmlns:a16="http://schemas.microsoft.com/office/drawing/2014/main" id="{ED2B17D2-3968-AA88-7742-D67C44BC8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7534AB94-96BB-78E2-5B95-396F79EE129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503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075" y="3177085"/>
            <a:ext cx="1630000" cy="13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5B13FA3D-F71B-57DE-EF36-05C70967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4" name="Google Shape;153;p24">
            <a:extLst>
              <a:ext uri="{FF2B5EF4-FFF2-40B4-BE49-F238E27FC236}">
                <a16:creationId xmlns:a16="http://schemas.microsoft.com/office/drawing/2014/main" id="{9EBEA61B-99F0-4DC6-DD87-12322BFE4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C69021A0-9670-4A21-485D-8E0CEA32E49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7937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514" y="3237562"/>
            <a:ext cx="1754100" cy="130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BDF07FF1-93B5-11CD-31DF-97876A34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E3C98111-85BA-7A3B-F62F-92CB9883A10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671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919" y="323342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6CB0B727-2C38-396A-0670-929B9C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그럴 듯한 분류 결과</a:t>
            </a:r>
          </a:p>
        </p:txBody>
      </p:sp>
      <p:sp>
        <p:nvSpPr>
          <p:cNvPr id="16" name="Google Shape;153;p24">
            <a:extLst>
              <a:ext uri="{FF2B5EF4-FFF2-40B4-BE49-F238E27FC236}">
                <a16:creationId xmlns:a16="http://schemas.microsoft.com/office/drawing/2014/main" id="{9EE1629A-E00F-EDDF-50CB-F487D6DB6489}"/>
              </a:ext>
            </a:extLst>
          </p:cNvPr>
          <p:cNvSpPr txBox="1"/>
          <p:nvPr/>
        </p:nvSpPr>
        <p:spPr>
          <a:xfrm>
            <a:off x="8332726" y="3576435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0.0013</a:t>
            </a:r>
            <a:endParaRPr lang="ko-KR" altLang="en-US" sz="3200" b="1"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25D5FDDB-6458-84C4-0D56-85FB2B8A63E2}"/>
              </a:ext>
            </a:extLst>
          </p:cNvPr>
          <p:cNvSpPr txBox="1"/>
          <p:nvPr/>
        </p:nvSpPr>
        <p:spPr>
          <a:xfrm>
            <a:off x="8327471" y="4990077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고양이</a:t>
            </a:r>
            <a:endParaRPr lang="en-US" altLang="ko-KR" sz="3200" b="1" dirty="0"/>
          </a:p>
          <a:p>
            <a:pPr lvl="0" algn="ctr"/>
            <a:r>
              <a:rPr lang="en-US" altLang="ko-KR" sz="3200" b="1" dirty="0"/>
              <a:t>1 :</a:t>
            </a:r>
            <a:r>
              <a:rPr lang="ko-KR" altLang="en-US" sz="3200" b="1" dirty="0"/>
              <a:t> 강아지</a:t>
            </a:r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DE4360F8-9A27-AA41-F62F-BD53FBABF31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821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분류와 신뢰도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C4D4C-C285-6AFB-94EF-52D42CC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01" y="2349701"/>
            <a:ext cx="6242121" cy="420052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6F4C77-1204-13F0-0EC7-EE3668CA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397" cy="4351338"/>
          </a:xfrm>
        </p:spPr>
        <p:txBody>
          <a:bodyPr/>
          <a:lstStyle/>
          <a:p>
            <a:r>
              <a:rPr lang="ko-Kore-US" altLang="en-US"/>
              <a:t>정답을</a:t>
            </a:r>
            <a:r>
              <a:rPr lang="ko-KR" altLang="en-US"/>
              <a:t> 모른다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최고 출력값의 것을 고른다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5604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대답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는 기억하지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최고 출력값의 것을 고를 뿐이다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CA1BA-576C-85B5-71B3-70B8BD8E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871" y="4001294"/>
            <a:ext cx="1507259" cy="14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5C5-9195-2413-C901-A4D2F1B0D020}"/>
              </a:ext>
            </a:extLst>
          </p:cNvPr>
          <p:cNvSpPr txBox="1"/>
          <p:nvPr/>
        </p:nvSpPr>
        <p:spPr>
          <a:xfrm>
            <a:off x="405114" y="3929868"/>
            <a:ext cx="442775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400">
                <a:solidFill>
                  <a:srgbClr val="374151"/>
                </a:solidFill>
                <a:latin typeface="Söhne"/>
              </a:rPr>
              <a:t>ChatGPT</a:t>
            </a:r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의 학습데이터 구성은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?</a:t>
            </a:r>
          </a:p>
          <a:p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GPT-3.5</a:t>
            </a:r>
            <a:r>
              <a:rPr kumimoji="1"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아키텍처를 기반으로 한</a:t>
            </a:r>
            <a:endParaRPr lang="en-US" altLang="ko-KR" sz="2400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모델로</a:t>
            </a:r>
            <a:r>
              <a:rPr kumimoji="1" lang="en-US" altLang="ko-Kore-US" sz="2400"/>
              <a:t>,</a:t>
            </a:r>
            <a:r>
              <a:rPr kumimoji="1" lang="ko-KR" altLang="en-US" sz="2400"/>
              <a:t> </a:t>
            </a:r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가 수많은 웹 페이지</a:t>
            </a:r>
            <a:r>
              <a:rPr lang="en-US" altLang="ko-KR" sz="2400" b="0" i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kumimoji="1" lang="ko-Kore-US" altLang="en-US" sz="2400"/>
          </a:p>
        </p:txBody>
      </p:sp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3584C43E-55DB-5C1D-3599-D4F14EBD81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058" y="455277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A5626-077D-8A90-F1E5-5CB7F406B453}"/>
              </a:ext>
            </a:extLst>
          </p:cNvPr>
          <p:cNvSpPr txBox="1"/>
          <p:nvPr/>
        </p:nvSpPr>
        <p:spPr>
          <a:xfrm>
            <a:off x="8323687" y="3068673"/>
            <a:ext cx="346319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자동차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0.000000120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책    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0.000083114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논문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0.000002523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우산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0.000000001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  <a:endParaRPr kumimoji="1" lang="ko-Kore-US" altLang="en-US" sz="2400"/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782464E1-935D-7A6B-1CD1-3631006EF0D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18" y="443024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286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942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제약 많은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22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믿을만</a:t>
            </a:r>
            <a:r>
              <a:rPr kumimoji="1" lang="ko-KR" altLang="en-US"/>
              <a:t> 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의 답은 그럴 듯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믿으면 안된다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“It still is not fully reliable”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from 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  <a:p>
            <a:r>
              <a:rPr kumimoji="1" lang="ko-KR" altLang="en-US" dirty="0"/>
              <a:t>환각</a:t>
            </a:r>
            <a:r>
              <a:rPr kumimoji="1" lang="en-US" altLang="ko-KR" dirty="0"/>
              <a:t>(hallucination)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8939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사실성 검사 결과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C7547-2480-7061-3F11-D5D66B5D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81" y="1690688"/>
            <a:ext cx="755638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18908</TotalTime>
  <Words>2135</Words>
  <Application>Microsoft Macintosh PowerPoint</Application>
  <PresentationFormat>와이드스크린</PresentationFormat>
  <Paragraphs>560</Paragraphs>
  <Slides>150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60" baseType="lpstr">
      <vt:lpstr>GE Inspira Sans</vt:lpstr>
      <vt:lpstr>나눔고딕</vt:lpstr>
      <vt:lpstr>나눔고딕</vt:lpstr>
      <vt:lpstr>NanumSquare</vt:lpstr>
      <vt:lpstr>SeoulNamsan M</vt:lpstr>
      <vt:lpstr>Söhne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딥러닝 핵심 능력</vt:lpstr>
      <vt:lpstr>함수</vt:lpstr>
      <vt:lpstr>함수</vt:lpstr>
      <vt:lpstr>학습</vt:lpstr>
      <vt:lpstr>학습</vt:lpstr>
      <vt:lpstr>학습</vt:lpstr>
      <vt:lpstr>학습</vt:lpstr>
      <vt:lpstr>학습이 되면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PowerPoint 프레젠테이션</vt:lpstr>
      <vt:lpstr>인공지능(AI; Artificial Intelligence)</vt:lpstr>
      <vt:lpstr>머신러닝(ML; Machine Learning)</vt:lpstr>
      <vt:lpstr>딥러닝(DL; Deep Learning)</vt:lpstr>
      <vt:lpstr> AI, ML, DL</vt:lpstr>
      <vt:lpstr> AI, ML, DL</vt:lpstr>
      <vt:lpstr>PowerPoint 프레젠테이션</vt:lpstr>
      <vt:lpstr>딥러닝의 장점</vt:lpstr>
      <vt:lpstr>딥러닝이 잘하는 것</vt:lpstr>
      <vt:lpstr>딥러닝의 단점</vt:lpstr>
      <vt:lpstr>딥러닝이 못하는 것</vt:lpstr>
      <vt:lpstr>레이블링 데이터</vt:lpstr>
      <vt:lpstr>지도 학습</vt:lpstr>
      <vt:lpstr>비지도 학습</vt:lpstr>
      <vt:lpstr>비지도 학습</vt:lpstr>
      <vt:lpstr>강화 학습</vt:lpstr>
      <vt:lpstr>강화 학습</vt:lpstr>
      <vt:lpstr>머신러닝 vs 딥러닝</vt:lpstr>
      <vt:lpstr>PowerPoint 프레젠테이션</vt:lpstr>
      <vt:lpstr>영상과 픽셀</vt:lpstr>
      <vt:lpstr>픽셀의 값</vt:lpstr>
      <vt:lpstr>픽셀의 값</vt:lpstr>
      <vt:lpstr>픽셀의 값</vt:lpstr>
      <vt:lpstr>모니터에서 컬러 영상</vt:lpstr>
      <vt:lpstr>영상 데이터</vt:lpstr>
      <vt:lpstr>PowerPoint 프레젠테이션</vt:lpstr>
      <vt:lpstr>2000년 AI 겨울</vt:lpstr>
      <vt:lpstr>2012년 AI의 부활</vt:lpstr>
      <vt:lpstr>2016년 AlphaGo</vt:lpstr>
      <vt:lpstr>2023년 ChatGPT </vt:lpstr>
      <vt:lpstr>AlphaGo, ChatGPT</vt:lpstr>
      <vt:lpstr>PowerPoint 프레젠테이션</vt:lpstr>
      <vt:lpstr>학습 데이터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출력 내용은</vt:lpstr>
      <vt:lpstr>분류 문제</vt:lpstr>
      <vt:lpstr>분류 문제</vt:lpstr>
      <vt:lpstr>분류 문제</vt:lpstr>
      <vt:lpstr>분류 문제</vt:lpstr>
      <vt:lpstr>그럴 듯한 분류 결과</vt:lpstr>
      <vt:lpstr>분류와 신뢰도</vt:lpstr>
      <vt:lpstr>근거 없는 대답</vt:lpstr>
      <vt:lpstr>PowerPoint 프레젠테이션</vt:lpstr>
      <vt:lpstr>믿을만 하지 못하다</vt:lpstr>
      <vt:lpstr>사실성 검사 결과</vt:lpstr>
      <vt:lpstr>안전하지 못하다</vt:lpstr>
      <vt:lpstr>의료용 사용 불허</vt:lpstr>
      <vt:lpstr>근거 없는 답변</vt:lpstr>
      <vt:lpstr>길이 제약</vt:lpstr>
      <vt:lpstr>제한된 활용</vt:lpstr>
      <vt:lpstr>PowerPoint 프레젠테이션</vt:lpstr>
      <vt:lpstr>문서 요약</vt:lpstr>
      <vt:lpstr>문서 기반 답변</vt:lpstr>
      <vt:lpstr>보고서 초안</vt:lpstr>
      <vt:lpstr>번역</vt:lpstr>
      <vt:lpstr>PowerPoint 프레젠테이션</vt:lpstr>
      <vt:lpstr>특정 영상을 숫자로 인코딩/디코딩</vt:lpstr>
      <vt:lpstr>인코딩된 값을 영상으로 매핑하는 디코더</vt:lpstr>
      <vt:lpstr>인코딩된 값 사이의 값</vt:lpstr>
      <vt:lpstr>인코딩된 값 사이의 값을 디코딩 하면?</vt:lpstr>
      <vt:lpstr>생성된 영상</vt:lpstr>
      <vt:lpstr>생성된 영상</vt:lpstr>
      <vt:lpstr>연구자 들이 보는 데이터</vt:lpstr>
      <vt:lpstr>데이터 생성?</vt:lpstr>
      <vt:lpstr>PowerPoint 프레젠테이션</vt:lpstr>
      <vt:lpstr>Prompt</vt:lpstr>
      <vt:lpstr>Prompt</vt:lpstr>
      <vt:lpstr>Prompt</vt:lpstr>
      <vt:lpstr>Prompt</vt:lpstr>
      <vt:lpstr>활용 예</vt:lpstr>
      <vt:lpstr>활용 예</vt:lpstr>
      <vt:lpstr>Prompt 모음</vt:lpstr>
      <vt:lpstr>Prompt Example</vt:lpstr>
      <vt:lpstr>PowerPoint 프레젠테이션</vt:lpstr>
      <vt:lpstr>OpenAI</vt:lpstr>
      <vt:lpstr>ChatGPT 서비스</vt:lpstr>
      <vt:lpstr>OpenAI API</vt:lpstr>
      <vt:lpstr>OpenAI API</vt:lpstr>
      <vt:lpstr>OpenAI API</vt:lpstr>
      <vt:lpstr>지원 기능</vt:lpstr>
      <vt:lpstr>PowerPoint 프레젠테이션</vt:lpstr>
      <vt:lpstr>ChatGPT 이전에는</vt:lpstr>
      <vt:lpstr>ChatGPT 이전에는</vt:lpstr>
      <vt:lpstr>ChatGPT 이전에는</vt:lpstr>
      <vt:lpstr>ChatGPT 이후에는</vt:lpstr>
      <vt:lpstr>ChatGPT와 새로운 사업가능성</vt:lpstr>
      <vt:lpstr>기존 서비스 사용</vt:lpstr>
      <vt:lpstr>이후 서비스 사용</vt:lpstr>
      <vt:lpstr>이후 서비스 사용</vt:lpstr>
      <vt:lpstr>이후 서비스 사용</vt:lpstr>
      <vt:lpstr>이후 서비스 사용</vt:lpstr>
      <vt:lpstr>PowerPoint 프레젠테이션</vt:lpstr>
      <vt:lpstr>AlphaGo가 바꾼 것</vt:lpstr>
      <vt:lpstr>ChatGPT는</vt:lpstr>
      <vt:lpstr>흐름</vt:lpstr>
      <vt:lpstr>의료에서는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844</cp:revision>
  <dcterms:created xsi:type="dcterms:W3CDTF">2023-04-05T00:38:07Z</dcterms:created>
  <dcterms:modified xsi:type="dcterms:W3CDTF">2024-06-29T07:25:59Z</dcterms:modified>
</cp:coreProperties>
</file>